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7" r:id="rId2"/>
    <p:sldId id="258" r:id="rId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E3EE5D-C5F8-446F-B60A-8C40550555CC}" type="datetimeFigureOut">
              <a:rPr lang="es-MX" smtClean="0"/>
              <a:pPr/>
              <a:t>17/10/2016</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295C0F-A346-473B-BF5D-5FB5EBB40C89}" type="slidenum">
              <a:rPr lang="es-MX" smtClean="0"/>
              <a:pPr/>
              <a:t>‹#›</a:t>
            </a:fld>
            <a:endParaRPr lang="es-MX"/>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1</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7" name="2 Marcador de notas"/>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smtClean="0"/>
          </a:p>
        </p:txBody>
      </p:sp>
      <p:sp>
        <p:nvSpPr>
          <p:cNvPr id="21508" name="3 Marcador de número de diapositiva"/>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fld id="{BD6BD916-24B0-4586-91B6-5F32DE08166E}" type="slidenum">
              <a:rPr lang="es-MX" smtClean="0">
                <a:solidFill>
                  <a:prstClr val="black"/>
                </a:solidFill>
              </a:rPr>
              <a:pPr eaLnBrk="1" hangingPunct="1"/>
              <a:t>2</a:t>
            </a:fld>
            <a:endParaRPr lang="es-MX" smtClean="0">
              <a:solidFill>
                <a:prstClr val="black"/>
              </a:solidFill>
            </a:endParaRPr>
          </a:p>
        </p:txBody>
      </p:sp>
    </p:spTree>
    <p:extLst>
      <p:ext uri="{BB962C8B-B14F-4D97-AF65-F5344CB8AC3E}">
        <p14:creationId xmlns:p14="http://schemas.microsoft.com/office/powerpoint/2010/main" xmlns="" val="1723565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3" name="4 Imagen"/>
          <p:cNvPicPr>
            <a:picLocks noChangeAspect="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5780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C759752-6FD6-464B-9D70-27D96C964E78}"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354799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A749D560-18A7-4EB9-B06B-E493271CCF4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3899480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51920" y="404664"/>
            <a:ext cx="5122912" cy="432048"/>
          </a:xfrm>
          <a:prstGeom prst="rect">
            <a:avLst/>
          </a:prstGeom>
        </p:spPr>
        <p:txBody>
          <a:bodyPr/>
          <a:lstStyle>
            <a:lvl1pPr algn="r">
              <a:defRPr sz="2400" baseline="0">
                <a:solidFill>
                  <a:schemeClr val="tx1"/>
                </a:solidFill>
              </a:defRPr>
            </a:lvl1pPr>
          </a:lstStyle>
          <a:p>
            <a:endParaRPr lang="es-MX"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MX" dirty="0"/>
          </a:p>
        </p:txBody>
      </p:sp>
      <p:sp>
        <p:nvSpPr>
          <p:cNvPr id="4" name="3 Marcador de fecha"/>
          <p:cNvSpPr>
            <a:spLocks noGrp="1"/>
          </p:cNvSpPr>
          <p:nvPr>
            <p:ph type="dt" sz="half" idx="10"/>
          </p:nvPr>
        </p:nvSpPr>
        <p:spPr>
          <a:xfrm>
            <a:off x="455613" y="6376988"/>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42B394ED-CF0E-4AF4-A3F6-C408F29812AF}"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563149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2128606A-C666-429B-A045-C118A8656F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21885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FFAA6164-C093-4305-90E0-51B83489589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267376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9" name="8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07BE3EEE-2503-4911-9EE8-E75C90B39423}"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503101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3841576" y="476672"/>
            <a:ext cx="5266928" cy="778098"/>
          </a:xfrm>
          <a:prstGeom prst="rect">
            <a:avLst/>
          </a:prstGeom>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5" name="4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DCA9B1BC-97FD-4691-A53E-B24BCBE59ACB}"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2984723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4" name="3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CD2F1170-5A9D-4E2A-8CA9-D1DAAB42C1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7257006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59BE64C9-7974-403F-B082-951A3EEE2EDD}"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658434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MX" noProof="0" dirty="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a:xfrm>
            <a:off x="6705600" y="5657850"/>
            <a:ext cx="2133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cs typeface="+mn-cs"/>
              </a:defRPr>
            </a:lvl1pPr>
          </a:lstStyle>
          <a:p>
            <a:pPr>
              <a:defRPr/>
            </a:pPr>
            <a:endParaRPr lang="es-MX">
              <a:solidFill>
                <a:prstClr val="black"/>
              </a:solidFill>
            </a:endParaRPr>
          </a:p>
        </p:txBody>
      </p:sp>
      <p:sp>
        <p:nvSpPr>
          <p:cNvPr id="7" name="6 Marcador de número de diapositiva"/>
          <p:cNvSpPr>
            <a:spLocks noGrp="1"/>
          </p:cNvSpPr>
          <p:nvPr>
            <p:ph type="sldNum" sz="quarter" idx="12"/>
          </p:nvPr>
        </p:nvSpPr>
        <p:spPr>
          <a:xfrm>
            <a:off x="6553200" y="6356350"/>
            <a:ext cx="2133600" cy="365125"/>
          </a:xfrm>
          <a:prstGeom prst="rect">
            <a:avLst/>
          </a:prstGeom>
        </p:spPr>
        <p:txBody>
          <a:bodyPr/>
          <a:lstStyle>
            <a:lvl1pPr fontAlgn="auto">
              <a:spcBef>
                <a:spcPts val="0"/>
              </a:spcBef>
              <a:spcAft>
                <a:spcPts val="0"/>
              </a:spcAft>
              <a:defRPr>
                <a:latin typeface="+mn-lt"/>
                <a:cs typeface="+mn-cs"/>
              </a:defRPr>
            </a:lvl1pPr>
          </a:lstStyle>
          <a:p>
            <a:pPr>
              <a:defRPr/>
            </a:pPr>
            <a:fld id="{72E2DC90-2CFF-4BE5-AAE9-8A9D1B57F8AE}" type="slidenum">
              <a:rPr lang="es-MX">
                <a:solidFill>
                  <a:prstClr val="black"/>
                </a:solidFill>
              </a:rPr>
              <a:pPr>
                <a:defRPr/>
              </a:pPr>
              <a:t>‹#›</a:t>
            </a:fld>
            <a:endParaRPr lang="es-MX" dirty="0">
              <a:solidFill>
                <a:prstClr val="black"/>
              </a:solidFill>
            </a:endParaRPr>
          </a:p>
        </p:txBody>
      </p:sp>
    </p:spTree>
    <p:extLst>
      <p:ext uri="{BB962C8B-B14F-4D97-AF65-F5344CB8AC3E}">
        <p14:creationId xmlns:p14="http://schemas.microsoft.com/office/powerpoint/2010/main" xmlns="" val="1203998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10 Rectángulo"/>
          <p:cNvSpPr/>
          <p:nvPr userDrawn="1"/>
        </p:nvSpPr>
        <p:spPr>
          <a:xfrm>
            <a:off x="0" y="1268413"/>
            <a:ext cx="9144000" cy="5589587"/>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MX" dirty="0">
              <a:solidFill>
                <a:prstClr val="white"/>
              </a:solidFill>
            </a:endParaRPr>
          </a:p>
        </p:txBody>
      </p:sp>
      <p:pic>
        <p:nvPicPr>
          <p:cNvPr id="1027" name="11 Imagen"/>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3175" y="15875"/>
            <a:ext cx="3097213" cy="12525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rtl="0" eaLnBrk="0" fontAlgn="base" hangingPunct="0">
        <a:spcBef>
          <a:spcPct val="0"/>
        </a:spcBef>
        <a:spcAft>
          <a:spcPct val="0"/>
        </a:spcAft>
        <a:defRPr b="1" kern="1200">
          <a:solidFill>
            <a:srgbClr val="7F7F7F"/>
          </a:solidFill>
          <a:latin typeface="+mj-lt"/>
          <a:ea typeface="+mj-ea"/>
          <a:cs typeface="+mj-cs"/>
        </a:defRPr>
      </a:lvl1pPr>
      <a:lvl2pPr algn="ctr" rtl="0" eaLnBrk="0" fontAlgn="base" hangingPunct="0">
        <a:spcBef>
          <a:spcPct val="0"/>
        </a:spcBef>
        <a:spcAft>
          <a:spcPct val="0"/>
        </a:spcAft>
        <a:defRPr b="1">
          <a:solidFill>
            <a:srgbClr val="7F7F7F"/>
          </a:solidFill>
          <a:latin typeface="Calibri" pitchFamily="34" charset="0"/>
        </a:defRPr>
      </a:lvl2pPr>
      <a:lvl3pPr algn="ctr" rtl="0" eaLnBrk="0" fontAlgn="base" hangingPunct="0">
        <a:spcBef>
          <a:spcPct val="0"/>
        </a:spcBef>
        <a:spcAft>
          <a:spcPct val="0"/>
        </a:spcAft>
        <a:defRPr b="1">
          <a:solidFill>
            <a:srgbClr val="7F7F7F"/>
          </a:solidFill>
          <a:latin typeface="Calibri" pitchFamily="34" charset="0"/>
        </a:defRPr>
      </a:lvl3pPr>
      <a:lvl4pPr algn="ctr" rtl="0" eaLnBrk="0" fontAlgn="base" hangingPunct="0">
        <a:spcBef>
          <a:spcPct val="0"/>
        </a:spcBef>
        <a:spcAft>
          <a:spcPct val="0"/>
        </a:spcAft>
        <a:defRPr b="1">
          <a:solidFill>
            <a:srgbClr val="7F7F7F"/>
          </a:solidFill>
          <a:latin typeface="Calibri" pitchFamily="34" charset="0"/>
        </a:defRPr>
      </a:lvl4pPr>
      <a:lvl5pPr algn="ctr" rtl="0" eaLnBrk="0" fontAlgn="base" hangingPunct="0">
        <a:spcBef>
          <a:spcPct val="0"/>
        </a:spcBef>
        <a:spcAft>
          <a:spcPct val="0"/>
        </a:spcAft>
        <a:defRPr b="1">
          <a:solidFill>
            <a:srgbClr val="7F7F7F"/>
          </a:solidFill>
          <a:latin typeface="Calibri" pitchFamily="34" charset="0"/>
        </a:defRPr>
      </a:lvl5pPr>
      <a:lvl6pPr marL="457200" algn="ctr" rtl="0" fontAlgn="base">
        <a:spcBef>
          <a:spcPct val="0"/>
        </a:spcBef>
        <a:spcAft>
          <a:spcPct val="0"/>
        </a:spcAft>
        <a:defRPr b="1">
          <a:solidFill>
            <a:srgbClr val="7F7F7F"/>
          </a:solidFill>
          <a:latin typeface="Calibri" pitchFamily="34" charset="0"/>
        </a:defRPr>
      </a:lvl6pPr>
      <a:lvl7pPr marL="914400" algn="ctr" rtl="0" fontAlgn="base">
        <a:spcBef>
          <a:spcPct val="0"/>
        </a:spcBef>
        <a:spcAft>
          <a:spcPct val="0"/>
        </a:spcAft>
        <a:defRPr b="1">
          <a:solidFill>
            <a:srgbClr val="7F7F7F"/>
          </a:solidFill>
          <a:latin typeface="Calibri" pitchFamily="34" charset="0"/>
        </a:defRPr>
      </a:lvl7pPr>
      <a:lvl8pPr marL="1371600" algn="ctr" rtl="0" fontAlgn="base">
        <a:spcBef>
          <a:spcPct val="0"/>
        </a:spcBef>
        <a:spcAft>
          <a:spcPct val="0"/>
        </a:spcAft>
        <a:defRPr b="1">
          <a:solidFill>
            <a:srgbClr val="7F7F7F"/>
          </a:solidFill>
          <a:latin typeface="Calibri" pitchFamily="34" charset="0"/>
        </a:defRPr>
      </a:lvl8pPr>
      <a:lvl9pPr marL="1828800" algn="ctr" rtl="0" fontAlgn="base">
        <a:spcBef>
          <a:spcPct val="0"/>
        </a:spcBef>
        <a:spcAft>
          <a:spcPct val="0"/>
        </a:spcAft>
        <a:defRPr b="1">
          <a:solidFill>
            <a:srgbClr val="7F7F7F"/>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inadem.gob.mx/templates/protostar/sectores_estrategicos.php"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hyperlink" Target="https://www.inadem.gob.mx/fondo-nacional-emprendedor/resultados-de-las-convocatorias-20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13" name="TextBox 12"/>
          <p:cNvSpPr txBox="1"/>
          <p:nvPr/>
        </p:nvSpPr>
        <p:spPr>
          <a:xfrm>
            <a:off x="179512" y="1412776"/>
            <a:ext cx="3168352" cy="369332"/>
          </a:xfrm>
          <a:prstGeom prst="rect">
            <a:avLst/>
          </a:prstGeom>
          <a:noFill/>
        </p:spPr>
        <p:txBody>
          <a:bodyPr wrap="square" rtlCol="0">
            <a:spAutoFit/>
          </a:bodyPr>
          <a:lstStyle/>
          <a:p>
            <a:r>
              <a:rPr lang="es-MX" b="1" dirty="0">
                <a:solidFill>
                  <a:prstClr val="black"/>
                </a:solidFill>
              </a:rPr>
              <a:t>Indicador</a:t>
            </a:r>
          </a:p>
        </p:txBody>
      </p:sp>
      <p:sp>
        <p:nvSpPr>
          <p:cNvPr id="6" name="6 Rectángulo"/>
          <p:cNvSpPr/>
          <p:nvPr/>
        </p:nvSpPr>
        <p:spPr>
          <a:xfrm>
            <a:off x="1907704" y="1412776"/>
            <a:ext cx="5904656" cy="923330"/>
          </a:xfrm>
          <a:prstGeom prst="rect">
            <a:avLst/>
          </a:prstGeom>
          <a:solidFill>
            <a:schemeClr val="tx2">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spAutoFit/>
          </a:bodyPr>
          <a:lstStyle/>
          <a:p>
            <a:pPr algn="ctr">
              <a:defRPr/>
            </a:pPr>
            <a:r>
              <a:rPr lang="es-MX" b="1" dirty="0">
                <a:solidFill>
                  <a:prstClr val="white"/>
                </a:solidFill>
                <a:cs typeface="Arial" charset="0"/>
              </a:rPr>
              <a:t>Porcentaje de MIPYMES de sectores estratégicos apoyadas que ingresan a mercados en relación con las  MIPYMES apoyadas de los sectores estratégicos</a:t>
            </a:r>
            <a:endParaRPr lang="es-ES" b="1" dirty="0">
              <a:solidFill>
                <a:prstClr val="white"/>
              </a:solidFill>
              <a:cs typeface="Arial" charset="0"/>
            </a:endParaRPr>
          </a:p>
        </p:txBody>
      </p:sp>
      <p:pic>
        <p:nvPicPr>
          <p:cNvPr id="9" name="Picture 8" descr="niño preguntando.jpg"/>
          <p:cNvPicPr>
            <a:picLocks noChangeAspect="1"/>
          </p:cNvPicPr>
          <p:nvPr/>
        </p:nvPicPr>
        <p:blipFill>
          <a:blip r:embed="rId4" cstate="print"/>
          <a:stretch>
            <a:fillRect/>
          </a:stretch>
        </p:blipFill>
        <p:spPr>
          <a:xfrm>
            <a:off x="179512" y="2717477"/>
            <a:ext cx="1359595" cy="1359595"/>
          </a:xfrm>
          <a:prstGeom prst="rect">
            <a:avLst/>
          </a:prstGeom>
        </p:spPr>
      </p:pic>
      <p:sp>
        <p:nvSpPr>
          <p:cNvPr id="10" name="TextBox 9"/>
          <p:cNvSpPr txBox="1"/>
          <p:nvPr/>
        </p:nvSpPr>
        <p:spPr>
          <a:xfrm>
            <a:off x="1547664" y="2743760"/>
            <a:ext cx="6768752" cy="1477328"/>
          </a:xfrm>
          <a:prstGeom prst="rect">
            <a:avLst/>
          </a:prstGeom>
          <a:noFill/>
        </p:spPr>
        <p:txBody>
          <a:bodyPr wrap="square" rtlCol="0">
            <a:spAutoFit/>
          </a:bodyPr>
          <a:lstStyle/>
          <a:p>
            <a:pPr algn="just"/>
            <a:r>
              <a:rPr lang="es-MX" dirty="0">
                <a:solidFill>
                  <a:prstClr val="black"/>
                </a:solidFill>
              </a:rPr>
              <a:t>Mide el número de MIPYMES de los sectores estratégicos identificados en cada una de las entidades federativas que fueron apoyadas con proyectos para ingresar al mercado nacional e internacional respecto al total de MIPYMES apoyadas procedentes de los sectores estratégicos*. </a:t>
            </a:r>
          </a:p>
        </p:txBody>
      </p:sp>
      <p:sp>
        <p:nvSpPr>
          <p:cNvPr id="15" name="TextBox 14"/>
          <p:cNvSpPr txBox="1"/>
          <p:nvPr/>
        </p:nvSpPr>
        <p:spPr>
          <a:xfrm>
            <a:off x="179512" y="6290736"/>
            <a:ext cx="8352928" cy="738664"/>
          </a:xfrm>
          <a:prstGeom prst="rect">
            <a:avLst/>
          </a:prstGeom>
          <a:noFill/>
        </p:spPr>
        <p:txBody>
          <a:bodyPr wrap="square" rtlCol="0">
            <a:spAutoFit/>
          </a:bodyPr>
          <a:lstStyle/>
          <a:p>
            <a:r>
              <a:rPr lang="es-MX" sz="1400" dirty="0">
                <a:solidFill>
                  <a:prstClr val="black"/>
                </a:solidFill>
              </a:rPr>
              <a:t>El mapa de los sectores estratégicos de cada una de las entidades federativas se encuentra disponible en el link:</a:t>
            </a:r>
          </a:p>
          <a:p>
            <a:r>
              <a:rPr lang="es-MX" sz="1400" dirty="0">
                <a:solidFill>
                  <a:prstClr val="black"/>
                </a:solidFill>
                <a:hlinkClick r:id="rId5"/>
              </a:rPr>
              <a:t>https://www.inadem.gob.mx/templates/protostar/sectores_estrategicos.php</a:t>
            </a:r>
            <a:endParaRPr lang="es-MX" sz="1400" dirty="0">
              <a:solidFill>
                <a:prstClr val="black"/>
              </a:solidFill>
            </a:endParaRPr>
          </a:p>
          <a:p>
            <a:r>
              <a:rPr lang="es-MX" sz="1400" dirty="0">
                <a:solidFill>
                  <a:prstClr val="black"/>
                </a:solidFill>
              </a:rPr>
              <a:t>  </a:t>
            </a:r>
          </a:p>
        </p:txBody>
      </p:sp>
      <p:sp>
        <p:nvSpPr>
          <p:cNvPr id="16" name="TextBox 15"/>
          <p:cNvSpPr txBox="1"/>
          <p:nvPr/>
        </p:nvSpPr>
        <p:spPr>
          <a:xfrm>
            <a:off x="179512" y="1763524"/>
            <a:ext cx="1584176" cy="646331"/>
          </a:xfrm>
          <a:prstGeom prst="rect">
            <a:avLst/>
          </a:prstGeom>
          <a:noFill/>
        </p:spPr>
        <p:txBody>
          <a:bodyPr wrap="square" rtlCol="0">
            <a:spAutoFit/>
          </a:bodyPr>
          <a:lstStyle/>
          <a:p>
            <a:r>
              <a:rPr lang="es-MX" b="1" dirty="0">
                <a:solidFill>
                  <a:prstClr val="black"/>
                </a:solidFill>
              </a:rPr>
              <a:t>Nivel: Componente</a:t>
            </a:r>
          </a:p>
        </p:txBody>
      </p:sp>
      <p:sp>
        <p:nvSpPr>
          <p:cNvPr id="17" name="Down Arrow 16"/>
          <p:cNvSpPr/>
          <p:nvPr/>
        </p:nvSpPr>
        <p:spPr>
          <a:xfrm>
            <a:off x="4427984" y="2348880"/>
            <a:ext cx="648072" cy="360040"/>
          </a:xfrm>
          <a:prstGeom prst="downArrow">
            <a:avLst/>
          </a:prstGeom>
          <a:solidFill>
            <a:schemeClr val="bg1">
              <a:lumMod val="75000"/>
            </a:schemeClr>
          </a:solidFill>
          <a:ln>
            <a:solidFill>
              <a:schemeClr val="bg1">
                <a:lumMod val="8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s-MX">
              <a:solidFill>
                <a:prstClr val="black"/>
              </a:solidFill>
            </a:endParaRPr>
          </a:p>
        </p:txBody>
      </p:sp>
      <p:graphicFrame>
        <p:nvGraphicFramePr>
          <p:cNvPr id="18" name="Table 17"/>
          <p:cNvGraphicFramePr>
            <a:graphicFrameLocks noGrp="1"/>
          </p:cNvGraphicFramePr>
          <p:nvPr/>
        </p:nvGraphicFramePr>
        <p:xfrm>
          <a:off x="1763689" y="4761448"/>
          <a:ext cx="6192687" cy="1473200"/>
        </p:xfrm>
        <a:graphic>
          <a:graphicData uri="http://schemas.openxmlformats.org/drawingml/2006/table">
            <a:tbl>
              <a:tblPr firstRow="1" bandRow="1">
                <a:tableStyleId>{5C22544A-7EE6-4342-B048-85BDC9FD1C3A}</a:tableStyleId>
              </a:tblPr>
              <a:tblGrid>
                <a:gridCol w="3096344"/>
                <a:gridCol w="3096343"/>
              </a:tblGrid>
              <a:tr h="370840">
                <a:tc>
                  <a:txBody>
                    <a:bodyPr/>
                    <a:lstStyle/>
                    <a:p>
                      <a:r>
                        <a:rPr lang="es-MX" sz="1400" dirty="0" smtClean="0"/>
                        <a:t>Variable 1</a:t>
                      </a:r>
                      <a:endParaRPr lang="es-MX" sz="1400" dirty="0"/>
                    </a:p>
                  </a:txBody>
                  <a:tcPr/>
                </a:tc>
                <a:tc>
                  <a:txBody>
                    <a:bodyPr/>
                    <a:lstStyle/>
                    <a:p>
                      <a:r>
                        <a:rPr lang="es-MX" sz="1400" dirty="0" smtClean="0"/>
                        <a:t>Variable 2</a:t>
                      </a:r>
                      <a:endParaRPr lang="es-MX" sz="1400" dirty="0"/>
                    </a:p>
                  </a:txBody>
                  <a:tcPr/>
                </a:tc>
              </a:tr>
              <a:tr h="370840">
                <a:tc>
                  <a:txBody>
                    <a:bodyPr/>
                    <a:lstStyle/>
                    <a:p>
                      <a:r>
                        <a:rPr lang="es-MX" sz="1400" dirty="0" smtClean="0"/>
                        <a:t>MIPYMES de sectores estratégicos apoyadas que ingresan a mercados en el período 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MX" sz="1400" dirty="0" smtClean="0"/>
                        <a:t>MIPYMES apoyadas de los sectores estratégicos en el período t</a:t>
                      </a:r>
                    </a:p>
                  </a:txBody>
                  <a:tcPr/>
                </a:tc>
              </a:tr>
              <a:tr h="370840">
                <a:tc gridSpan="2">
                  <a:txBody>
                    <a:bodyPr/>
                    <a:lstStyle/>
                    <a:p>
                      <a:r>
                        <a:rPr lang="es-MX" sz="1400" kern="1200" dirty="0" smtClean="0">
                          <a:solidFill>
                            <a:schemeClr val="dk1"/>
                          </a:solidFill>
                          <a:latin typeface="+mn-lt"/>
                          <a:ea typeface="+mn-ea"/>
                          <a:cs typeface="+mn-cs"/>
                        </a:rPr>
                        <a:t>Frecuencia: Semestral</a:t>
                      </a:r>
                    </a:p>
                  </a:txBody>
                  <a:tcPr/>
                </a:tc>
                <a:tc hMerge="1">
                  <a:txBody>
                    <a:bodyPr/>
                    <a:lstStyle/>
                    <a:p>
                      <a:endParaRPr lang="es-MX" dirty="0"/>
                    </a:p>
                  </a:txBody>
                  <a:tcPr/>
                </a:tc>
              </a:tr>
            </a:tbl>
          </a:graphicData>
        </a:graphic>
      </p:graphicFrame>
      <p:sp>
        <p:nvSpPr>
          <p:cNvPr id="19" name="TextBox 18"/>
          <p:cNvSpPr txBox="1"/>
          <p:nvPr/>
        </p:nvSpPr>
        <p:spPr>
          <a:xfrm>
            <a:off x="1691681" y="4401408"/>
            <a:ext cx="3024336" cy="369332"/>
          </a:xfrm>
          <a:prstGeom prst="rect">
            <a:avLst/>
          </a:prstGeom>
          <a:noFill/>
        </p:spPr>
        <p:txBody>
          <a:bodyPr wrap="square" rtlCol="0">
            <a:spAutoFit/>
          </a:bodyPr>
          <a:lstStyle/>
          <a:p>
            <a:r>
              <a:rPr lang="es-MX" dirty="0">
                <a:solidFill>
                  <a:prstClr val="black"/>
                </a:solidFill>
              </a:rPr>
              <a:t>Variables para su medición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Imagen 1" descr="C:\Users\maria.rodriguezr\AppData\Local\Microsoft\Windows\Temporary Internet Files\Content.Outlook\5TEAARM3\inadem.jpg"/>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a:stretch>
            <a:fillRect/>
          </a:stretch>
        </p:blipFill>
        <p:spPr bwMode="auto">
          <a:xfrm>
            <a:off x="6804248" y="254063"/>
            <a:ext cx="2232248" cy="798673"/>
          </a:xfrm>
          <a:prstGeom prst="rect">
            <a:avLst/>
          </a:prstGeom>
          <a:noFill/>
          <a:ln>
            <a:noFill/>
          </a:ln>
        </p:spPr>
      </p:pic>
      <p:sp>
        <p:nvSpPr>
          <p:cNvPr id="4" name="TextBox 3"/>
          <p:cNvSpPr txBox="1"/>
          <p:nvPr/>
        </p:nvSpPr>
        <p:spPr>
          <a:xfrm>
            <a:off x="323528" y="3510875"/>
            <a:ext cx="8424936" cy="3477875"/>
          </a:xfrm>
          <a:prstGeom prst="rect">
            <a:avLst/>
          </a:prstGeom>
          <a:noFill/>
        </p:spPr>
        <p:txBody>
          <a:bodyPr wrap="square" rtlCol="0">
            <a:spAutoFit/>
          </a:bodyPr>
          <a:lstStyle/>
          <a:p>
            <a:r>
              <a:rPr lang="es-MX" b="1" dirty="0">
                <a:solidFill>
                  <a:prstClr val="black"/>
                </a:solidFill>
              </a:rPr>
              <a:t>Medios de </a:t>
            </a:r>
            <a:r>
              <a:rPr lang="es-MX" b="1" dirty="0" smtClean="0">
                <a:solidFill>
                  <a:prstClr val="black"/>
                </a:solidFill>
              </a:rPr>
              <a:t>verificación</a:t>
            </a:r>
            <a:endParaRPr lang="es-MX" b="1" dirty="0">
              <a:solidFill>
                <a:prstClr val="black"/>
              </a:solidFill>
            </a:endParaRPr>
          </a:p>
          <a:p>
            <a:r>
              <a:rPr lang="es-MX" dirty="0">
                <a:solidFill>
                  <a:prstClr val="black"/>
                </a:solidFill>
              </a:rPr>
              <a:t>1</a:t>
            </a:r>
            <a:r>
              <a:rPr lang="es-MX" sz="1600" dirty="0">
                <a:solidFill>
                  <a:prstClr val="black"/>
                </a:solidFill>
              </a:rPr>
              <a:t>) MIPYMES beneficiadas de los proyectos apoyados de las convocatorias </a:t>
            </a:r>
          </a:p>
          <a:p>
            <a:pPr marL="269875">
              <a:buFont typeface="Arial" pitchFamily="34" charset="0"/>
              <a:buChar char="•"/>
            </a:pPr>
            <a:r>
              <a:rPr lang="es-ES_tradnl" sz="1400" dirty="0" smtClean="0">
                <a:solidFill>
                  <a:prstClr val="black"/>
                </a:solidFill>
              </a:rPr>
              <a:t> 1.1  Desarrollo de proveedores</a:t>
            </a:r>
          </a:p>
          <a:p>
            <a:pPr marL="269875">
              <a:buFont typeface="Arial" pitchFamily="34" charset="0"/>
              <a:buChar char="•"/>
            </a:pPr>
            <a:r>
              <a:rPr lang="es-ES_tradnl" sz="1400" dirty="0" smtClean="0">
                <a:solidFill>
                  <a:prstClr val="black"/>
                </a:solidFill>
              </a:rPr>
              <a:t>2.3  </a:t>
            </a:r>
            <a:r>
              <a:rPr lang="es-MX" sz="1400" dirty="0" smtClean="0">
                <a:solidFill>
                  <a:prstClr val="black"/>
                </a:solidFill>
              </a:rPr>
              <a:t>Creación y Fortalecimiento de Empresas Básicas y de Alto Impacto</a:t>
            </a:r>
            <a:endParaRPr lang="es-ES_tradnl" sz="1400" dirty="0" smtClean="0">
              <a:solidFill>
                <a:prstClr val="black"/>
              </a:solidFill>
            </a:endParaRPr>
          </a:p>
          <a:p>
            <a:pPr marL="269875">
              <a:buFont typeface="Arial" pitchFamily="34" charset="0"/>
              <a:buChar char="•"/>
            </a:pPr>
            <a:r>
              <a:rPr lang="es-MX" sz="1400" dirty="0" smtClean="0">
                <a:solidFill>
                  <a:prstClr val="black"/>
                </a:solidFill>
              </a:rPr>
              <a:t>3.3  Impulso a emprendedores y empresas a través del Programa de Emprendimiento de Alto Impacto </a:t>
            </a:r>
            <a:endParaRPr lang="es-MX" sz="1400" dirty="0">
              <a:solidFill>
                <a:prstClr val="black"/>
              </a:solidFill>
            </a:endParaRPr>
          </a:p>
          <a:p>
            <a:pPr marL="269875">
              <a:buFont typeface="Arial" pitchFamily="34" charset="0"/>
              <a:buChar char="•"/>
            </a:pPr>
            <a:r>
              <a:rPr lang="es-MX" sz="1400" dirty="0">
                <a:solidFill>
                  <a:prstClr val="black"/>
                </a:solidFill>
              </a:rPr>
              <a:t>4.3  Crecimiento y consolidación del modelo de franquicias</a:t>
            </a:r>
          </a:p>
          <a:p>
            <a:pPr marL="269875">
              <a:buFont typeface="Arial" pitchFamily="34" charset="0"/>
              <a:buChar char="•"/>
            </a:pPr>
            <a:r>
              <a:rPr lang="es-MX" sz="1400" dirty="0">
                <a:solidFill>
                  <a:prstClr val="black"/>
                </a:solidFill>
              </a:rPr>
              <a:t>4.4. Desarrollo y fortalecimiento de la oferta exportable</a:t>
            </a:r>
          </a:p>
          <a:p>
            <a:r>
              <a:rPr lang="es-MX" sz="1600" dirty="0">
                <a:solidFill>
                  <a:prstClr val="black"/>
                </a:solidFill>
              </a:rPr>
              <a:t>2)  MIPYMES beneficiadas de proyectos apoyados  a través de convenios de coordinación con los estados</a:t>
            </a:r>
          </a:p>
          <a:p>
            <a:r>
              <a:rPr lang="es-MX" sz="1600" dirty="0" smtClean="0">
                <a:solidFill>
                  <a:prstClr val="black"/>
                </a:solidFill>
              </a:rPr>
              <a:t>La </a:t>
            </a:r>
            <a:r>
              <a:rPr lang="es-MX" sz="1600" dirty="0">
                <a:solidFill>
                  <a:prstClr val="black"/>
                </a:solidFill>
              </a:rPr>
              <a:t>relación de proyectos apoyados de las convocatorias mencionadas se encuentra disponible en el link: </a:t>
            </a:r>
            <a:r>
              <a:rPr lang="es-MX" sz="1600" dirty="0" smtClean="0">
                <a:solidFill>
                  <a:prstClr val="black"/>
                </a:solidFill>
                <a:hlinkClick r:id="rId4"/>
              </a:rPr>
              <a:t>https://www.inadem.gob.mx/fondo-nacional-emprendedor/resultados-de-las-convocatorias-2015/</a:t>
            </a:r>
            <a:endParaRPr lang="es-MX" sz="1600" dirty="0" smtClean="0">
              <a:solidFill>
                <a:prstClr val="black"/>
              </a:solidFill>
            </a:endParaRPr>
          </a:p>
          <a:p>
            <a:endParaRPr lang="es-MX" sz="1600" dirty="0">
              <a:solidFill>
                <a:prstClr val="black"/>
              </a:solidFill>
            </a:endParaRPr>
          </a:p>
          <a:p>
            <a:r>
              <a:rPr lang="es-MX" dirty="0">
                <a:solidFill>
                  <a:prstClr val="black"/>
                </a:solidFill>
              </a:rPr>
              <a:t> </a:t>
            </a:r>
          </a:p>
        </p:txBody>
      </p:sp>
      <p:sp>
        <p:nvSpPr>
          <p:cNvPr id="5" name="16 Rectángulo"/>
          <p:cNvSpPr/>
          <p:nvPr/>
        </p:nvSpPr>
        <p:spPr>
          <a:xfrm>
            <a:off x="899592" y="1268760"/>
            <a:ext cx="7704856" cy="369332"/>
          </a:xfrm>
          <a:prstGeom prst="rect">
            <a:avLst/>
          </a:prstGeom>
          <a:ln/>
        </p:spPr>
        <p:style>
          <a:lnRef idx="0">
            <a:schemeClr val="accent3"/>
          </a:lnRef>
          <a:fillRef idx="3">
            <a:schemeClr val="accent3"/>
          </a:fillRef>
          <a:effectRef idx="3">
            <a:schemeClr val="accent3"/>
          </a:effectRef>
          <a:fontRef idx="minor">
            <a:schemeClr val="lt1"/>
          </a:fontRef>
        </p:style>
        <p:txBody>
          <a:bodyPr wrap="square">
            <a:spAutoFit/>
          </a:bodyPr>
          <a:lstStyle/>
          <a:p>
            <a:pPr algn="ctr">
              <a:defRPr/>
            </a:pPr>
            <a:r>
              <a:rPr lang="es-MX" b="1" dirty="0">
                <a:solidFill>
                  <a:prstClr val="white"/>
                </a:solidFill>
              </a:rPr>
              <a:t>Meta 2015 y avance alcanzado</a:t>
            </a:r>
            <a:endParaRPr lang="es-ES" b="1" dirty="0">
              <a:solidFill>
                <a:prstClr val="white"/>
              </a:solidFill>
            </a:endParaRPr>
          </a:p>
        </p:txBody>
      </p:sp>
      <p:graphicFrame>
        <p:nvGraphicFramePr>
          <p:cNvPr id="6" name="Table 5"/>
          <p:cNvGraphicFramePr>
            <a:graphicFrameLocks noGrp="1"/>
          </p:cNvGraphicFramePr>
          <p:nvPr/>
        </p:nvGraphicFramePr>
        <p:xfrm>
          <a:off x="899592" y="1620272"/>
          <a:ext cx="7704855" cy="1559560"/>
        </p:xfrm>
        <a:graphic>
          <a:graphicData uri="http://schemas.openxmlformats.org/drawingml/2006/table">
            <a:tbl>
              <a:tblPr firstRow="1" bandRow="1">
                <a:tableStyleId>{8799B23B-EC83-4686-B30A-512413B5E67A}</a:tableStyleId>
              </a:tblPr>
              <a:tblGrid>
                <a:gridCol w="1296144"/>
                <a:gridCol w="1919796"/>
                <a:gridCol w="4488915"/>
              </a:tblGrid>
              <a:tr h="370840">
                <a:tc>
                  <a:txBody>
                    <a:bodyPr/>
                    <a:lstStyle/>
                    <a:p>
                      <a:pPr algn="ctr"/>
                      <a:r>
                        <a:rPr lang="es-MX" dirty="0" smtClean="0"/>
                        <a:t>Meta anual</a:t>
                      </a:r>
                      <a:endParaRPr lang="es-MX" dirty="0"/>
                    </a:p>
                  </a:txBody>
                  <a:tcPr/>
                </a:tc>
                <a:tc>
                  <a:txBody>
                    <a:bodyPr/>
                    <a:lstStyle/>
                    <a:p>
                      <a:pPr algn="ctr"/>
                      <a:r>
                        <a:rPr lang="es-MX" smtClean="0"/>
                        <a:t>Avance diciembre</a:t>
                      </a:r>
                      <a:endParaRPr lang="es-MX" dirty="0"/>
                    </a:p>
                  </a:txBody>
                  <a:tcPr/>
                </a:tc>
                <a:tc>
                  <a:txBody>
                    <a:bodyPr/>
                    <a:lstStyle/>
                    <a:p>
                      <a:pPr algn="ctr"/>
                      <a:r>
                        <a:rPr lang="es-MX" dirty="0" smtClean="0"/>
                        <a:t>Observaciones</a:t>
                      </a:r>
                      <a:endParaRPr lang="es-MX" dirty="0"/>
                    </a:p>
                  </a:txBody>
                  <a:tcPr/>
                </a:tc>
              </a:tr>
              <a:tr h="370840">
                <a:tc>
                  <a:txBody>
                    <a:bodyPr/>
                    <a:lstStyle/>
                    <a:p>
                      <a:pPr algn="ctr"/>
                      <a:r>
                        <a:rPr lang="es-MX" sz="1400" dirty="0" smtClean="0"/>
                        <a:t>20%</a:t>
                      </a:r>
                      <a:endParaRPr lang="es-MX" sz="1400" dirty="0"/>
                    </a:p>
                  </a:txBody>
                  <a:tcPr/>
                </a:tc>
                <a:tc>
                  <a:txBody>
                    <a:bodyPr/>
                    <a:lstStyle/>
                    <a:p>
                      <a:pPr algn="ctr"/>
                      <a:r>
                        <a:rPr lang="es-MX" sz="1400" dirty="0" smtClean="0"/>
                        <a:t>21%</a:t>
                      </a:r>
                      <a:endParaRPr lang="es-MX" sz="1400" dirty="0"/>
                    </a:p>
                  </a:txBody>
                  <a:tcPr/>
                </a:tc>
                <a:tc>
                  <a:txBody>
                    <a:bodyPr/>
                    <a:lstStyle/>
                    <a:p>
                      <a:pPr algn="ctr"/>
                      <a:r>
                        <a:rPr lang="es-MX" sz="1200" dirty="0" smtClean="0"/>
                        <a:t>Las convocatorias 1.1, 2.3, 3.3, 4.3 y 4.4 y proyectos por asignación directa apoyaron 4,114 proyectos, los cuales comprometen beneficiar a 6,579 MIPYMES. Por su parte, el total de MIPYMES de sectores estratégicos que recibieron recursos durante el cuarto trimestre se ubicó en 31,696, con lo que se cubrió la meta programada</a:t>
                      </a:r>
                      <a:r>
                        <a:rPr lang="es-MX" sz="1200" baseline="0" dirty="0" smtClean="0"/>
                        <a:t> en 105%</a:t>
                      </a:r>
                      <a:endParaRPr lang="es-MX" sz="1200" dirty="0"/>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301</Words>
  <Application>Microsoft Office PowerPoint</Application>
  <PresentationFormat>On-screen Show (4:3)</PresentationFormat>
  <Paragraphs>33</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Tema de Office</vt:lpstr>
      <vt:lpstr>Slide 1</vt:lpstr>
      <vt:lpstr>Slide 2</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Lidia</dc:creator>
  <cp:lastModifiedBy>Lidia</cp:lastModifiedBy>
  <cp:revision>10</cp:revision>
  <dcterms:created xsi:type="dcterms:W3CDTF">2015-09-21T17:04:36Z</dcterms:created>
  <dcterms:modified xsi:type="dcterms:W3CDTF">2016-10-18T03:57:52Z</dcterms:modified>
</cp:coreProperties>
</file>